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51" r:id="rId3"/>
  </p:sldMasterIdLst>
  <p:notesMasterIdLst>
    <p:notesMasterId r:id="rId4"/>
  </p:notesMasterIdLst>
  <p:sldIdLst>
    <p:sldId id="256" r:id="rId5"/>
    <p:sldId id="257" r:id="rId6"/>
    <p:sldId id="258" r:id="rId7"/>
    <p:sldId id="259" r:id="rId8"/>
    <p:sldId id="260" r:id="rId9"/>
    <p:sldId id="261"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schemas.openxmlformats.org/officeDocument/2006/relationships/slide" Target="slides/slide6.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e-conference.com/programme"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Hi, in this talk, we will present D-E-square, a new attack against logic locking. DE2 can be applied to the scenario that the adversary cannot access to either the scan chain or a working oracle circuit.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100" u="sng">
                <a:solidFill>
                  <a:schemeClr val="hlink"/>
                </a:solidFill>
                <a:latin typeface="Arial"/>
                <a:ea typeface="Arial"/>
                <a:cs typeface="Arial"/>
                <a:sym typeface="Arial"/>
                <a:hlinkClick r:id="rId2"/>
              </a:rPr>
              <a:t>https://www.date-conference.com/programme</a:t>
            </a:r>
            <a:endParaRPr/>
          </a:p>
        </p:txBody>
      </p:sp>
      <p:sp>
        <p:nvSpPr>
          <p:cNvPr id="30" name="Google Shape;3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Logic locking is a prominent approach to safeguard the intellectual property and protect the security of hardware designs. The design house embeds key-controlled locking units into the netlist or the layouts of the circuit. The correct key is inserted into the circuit only when the chips are returned from the foundry. Without knowing the correct key, malicious parties within the supply chain or malicious end-users cannot recover the functionality of the circuit.</a:t>
            </a:r>
            <a:endParaRPr/>
          </a:p>
        </p:txBody>
      </p:sp>
      <p:sp>
        <p:nvSpPr>
          <p:cNvPr id="39" name="Google Shape;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32bbbc32cca_1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The SAT-based attack is a powerful functional attack against logic locking. The original SAT-based attack requires scan-chain access to the locked circuit and query access to an activated circuit. In each iteration, it </a:t>
            </a:r>
            <a:r>
              <a:rPr lang="en-US"/>
              <a:t>queries</a:t>
            </a:r>
            <a:r>
              <a:rPr lang="en-US"/>
              <a:t> the oracle circuit with a new input pattern, and collect the corresponding output pattern. This new input/output pair is added as a new constraint to the locked circuit to eliminate incorrect key patterns. It uses a SAT solver to extract a correct key when all incorrect ones are eliminated.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scan-chain access is not available, the SAT-based attack needs to unroll the locked circuit and query the oracle circuit across multiple clock cycles. This is called a sequential logic decryption.</a:t>
            </a:r>
            <a:endParaRPr/>
          </a:p>
        </p:txBody>
      </p:sp>
      <p:sp>
        <p:nvSpPr>
          <p:cNvPr id="50" name="Google Shape;50;g32bbbc32cca_1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2bbbc32cca_1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We leverage parameter synthesis to reduce the burden on the SAT solver. Instead of duplicating the whole locked circuit and eliminate all key patterns that violate a given input-output pair, our approach distills a subset of incorrect key patterns from that condition. Essentially, we trade of the number of incorrect key patterns eliminated in every iteration for a significantly more </a:t>
            </a:r>
            <a:r>
              <a:rPr lang="en-US"/>
              <a:t>concise representation of the constraint.</a:t>
            </a:r>
            <a:endParaRPr/>
          </a:p>
          <a:p>
            <a:pPr indent="0" lvl="0" marL="0" rtl="0" algn="l">
              <a:spcBef>
                <a:spcPts val="0"/>
              </a:spcBef>
              <a:spcAft>
                <a:spcPts val="0"/>
              </a:spcAft>
              <a:buClr>
                <a:schemeClr val="dk1"/>
              </a:buClr>
              <a:buSzPts val="1100"/>
              <a:buFont typeface="Arial"/>
              <a:buNone/>
            </a:pPr>
            <a:r>
              <a:rPr lang="en-US"/>
              <a:t>In each iteration, our approach first finds a new incorrect key pattern. Afterward, it utilizes an unsat-core query to extract a set of irreducible prime implicants from the current constraint and all the previous constraints. The extracted clauses are added as the new constraint into the SAT solver.</a:t>
            </a:r>
            <a:endParaRPr/>
          </a:p>
          <a:p>
            <a:pPr indent="0" lvl="0" marL="0" rtl="0" algn="l">
              <a:spcBef>
                <a:spcPts val="0"/>
              </a:spcBef>
              <a:spcAft>
                <a:spcPts val="0"/>
              </a:spcAft>
              <a:buNone/>
            </a:pPr>
            <a:r>
              <a:t/>
            </a:r>
            <a:endParaRPr/>
          </a:p>
        </p:txBody>
      </p:sp>
      <p:sp>
        <p:nvSpPr>
          <p:cNvPr id="59" name="Google Shape;59;g32bbbc32cca_1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2bbbc32cca_1_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An activated oracle circuit is not always available to the adversary. For example, a chip designed for critical missions or for customized applications may not be available on the open market; it may be too late to start reverse engineering after the targeted chip is on the market, because the market opportunity may have already expired; the activated circuit may contain a large number of modules, whereas the adversary only has the resources to attack one of them.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US"/>
              <a:t>DE2 takes a system-level or behavioral-level model of the circuit to launch the attack. Such a model can be obtained in different ways. For example, it can be constructed from the high-level design specification or the executable reference model used in the design house. Such models are usually distributed among the design house, IP vendors, EDA vendors and chip customers to drive the design process.</a:t>
            </a:r>
            <a:endParaRPr/>
          </a:p>
          <a:p>
            <a:pPr indent="0" lvl="0" marL="0" rtl="0" algn="l">
              <a:spcBef>
                <a:spcPts val="0"/>
              </a:spcBef>
              <a:spcAft>
                <a:spcPts val="0"/>
              </a:spcAft>
              <a:buNone/>
            </a:pPr>
            <a:r>
              <a:rPr lang="en-US"/>
              <a:t>Furthermore, IP vendors and verification service providers can offer transaction-level models (TLMs) and instruction-level abstraction models (ILAs) to facilitate the integration and </a:t>
            </a:r>
            <a:r>
              <a:rPr lang="en-US"/>
              <a:t>verification </a:t>
            </a:r>
            <a:r>
              <a:rPr lang="en-US"/>
              <a:t>of complex systems.</a:t>
            </a:r>
            <a:endParaRPr/>
          </a:p>
          <a:p>
            <a:pPr indent="0" lvl="0" marL="0" rtl="0" algn="l">
              <a:spcBef>
                <a:spcPts val="0"/>
              </a:spcBef>
              <a:spcAft>
                <a:spcPts val="0"/>
              </a:spcAft>
              <a:buNone/>
            </a:pPr>
            <a:r>
              <a:t/>
            </a:r>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This flowchart presents the general workflow of the DE2 attack. It begins with the adversary obtaining a </a:t>
            </a:r>
            <a:r>
              <a:rPr b="1" lang="en-US" sz="1100">
                <a:latin typeface="Arial"/>
                <a:ea typeface="Arial"/>
                <a:cs typeface="Arial"/>
                <a:sym typeface="Arial"/>
              </a:rPr>
              <a:t>functional description</a:t>
            </a:r>
            <a:r>
              <a:rPr lang="en-US" sz="1100">
                <a:latin typeface="Arial"/>
                <a:ea typeface="Arial"/>
                <a:cs typeface="Arial"/>
                <a:sym typeface="Arial"/>
              </a:rPr>
              <a:t> of the circuit. This functional specification is then </a:t>
            </a:r>
            <a:r>
              <a:rPr b="1" lang="en-US" sz="1100">
                <a:latin typeface="Arial"/>
                <a:ea typeface="Arial"/>
                <a:cs typeface="Arial"/>
                <a:sym typeface="Arial"/>
              </a:rPr>
              <a:t>turned into RTL</a:t>
            </a:r>
            <a:r>
              <a:rPr lang="en-US" sz="1100">
                <a:latin typeface="Arial"/>
                <a:ea typeface="Arial"/>
                <a:cs typeface="Arial"/>
                <a:sym typeface="Arial"/>
              </a:rPr>
              <a:t> using high-level synthesis tools, followed by </a:t>
            </a:r>
            <a:r>
              <a:rPr b="1" lang="en-US" sz="1100">
                <a:latin typeface="Arial"/>
                <a:ea typeface="Arial"/>
                <a:cs typeface="Arial"/>
                <a:sym typeface="Arial"/>
              </a:rPr>
              <a:t>logic synthesis</a:t>
            </a:r>
            <a:r>
              <a:rPr lang="en-US" sz="1100">
                <a:latin typeface="Arial"/>
                <a:ea typeface="Arial"/>
                <a:cs typeface="Arial"/>
                <a:sym typeface="Arial"/>
              </a:rPr>
              <a:t> to generate the synthesized netlist.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On the other side, the attacker obtains the </a:t>
            </a:r>
            <a:r>
              <a:rPr b="1" lang="en-US" sz="1100">
                <a:latin typeface="Arial"/>
                <a:ea typeface="Arial"/>
                <a:cs typeface="Arial"/>
                <a:sym typeface="Arial"/>
              </a:rPr>
              <a:t>encrypted netlist</a:t>
            </a:r>
            <a:r>
              <a:rPr lang="en-US" sz="1100">
                <a:latin typeface="Arial"/>
                <a:ea typeface="Arial"/>
                <a:cs typeface="Arial"/>
                <a:sym typeface="Arial"/>
              </a:rPr>
              <a:t>, which may be acquired through </a:t>
            </a:r>
            <a:r>
              <a:rPr b="1" lang="en-US" sz="1100">
                <a:latin typeface="Arial"/>
                <a:ea typeface="Arial"/>
                <a:cs typeface="Arial"/>
                <a:sym typeface="Arial"/>
              </a:rPr>
              <a:t>malicious insiders in design houses or foundries, or via reverse engineering</a:t>
            </a:r>
            <a:r>
              <a:rPr lang="en-US" sz="1100">
                <a:latin typeface="Arial"/>
                <a:ea typeface="Arial"/>
                <a:cs typeface="Arial"/>
                <a:sym typeface="Arial"/>
              </a:rPr>
              <a:t> from a fabricated chip without access to its decryption key.</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One of the biggest limitations of prior attacks was the need for a </a:t>
            </a:r>
            <a:r>
              <a:rPr b="1" lang="en-US" sz="1100">
                <a:latin typeface="Arial"/>
                <a:ea typeface="Arial"/>
                <a:cs typeface="Arial"/>
                <a:sym typeface="Arial"/>
              </a:rPr>
              <a:t>cycle-accurate oracle</a:t>
            </a:r>
            <a:r>
              <a:rPr lang="en-US" sz="1100">
                <a:latin typeface="Arial"/>
                <a:ea typeface="Arial"/>
                <a:cs typeface="Arial"/>
                <a:sym typeface="Arial"/>
              </a:rPr>
              <a:t>. DE2 removes this requirement by introducing </a:t>
            </a:r>
            <a:r>
              <a:rPr b="1" lang="en-US" sz="1100">
                <a:latin typeface="Arial"/>
                <a:ea typeface="Arial"/>
                <a:cs typeface="Arial"/>
                <a:sym typeface="Arial"/>
              </a:rPr>
              <a:t>automatic alignment</a:t>
            </a:r>
            <a:r>
              <a:rPr lang="en-US" sz="1100">
                <a:latin typeface="Arial"/>
                <a:ea typeface="Arial"/>
                <a:cs typeface="Arial"/>
                <a:sym typeface="Arial"/>
              </a:rPr>
              <a:t>—it dynamically synchronizes the locked circuit’s execution with a functional description. This allows us to launch sequential attacks even when the timing behavior of the reference model is not precise.</a:t>
            </a:r>
            <a:endParaRPr sz="1100">
              <a:latin typeface="Arial"/>
              <a:ea typeface="Arial"/>
              <a:cs typeface="Arial"/>
              <a:sym typeface="Arial"/>
            </a:endParaRPr>
          </a:p>
          <a:p>
            <a:pPr indent="0" lvl="0" marL="0" rtl="0" algn="l">
              <a:spcBef>
                <a:spcPts val="1200"/>
              </a:spcBef>
              <a:spcAft>
                <a:spcPts val="0"/>
              </a:spcAft>
              <a:buNone/>
            </a:pPr>
            <a:r>
              <a:t/>
            </a:r>
            <a:endParaRPr/>
          </a:p>
        </p:txBody>
      </p:sp>
      <p:sp>
        <p:nvSpPr>
          <p:cNvPr id="69" name="Google Shape;69;g32bbbc32cca_1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2bbbc32cca_1_3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latin typeface="Arial"/>
                <a:ea typeface="Arial"/>
                <a:cs typeface="Arial"/>
                <a:sym typeface="Arial"/>
              </a:rPr>
              <a:t>That is all for our presentation and thank you for your attention!</a:t>
            </a:r>
            <a:endParaRPr/>
          </a:p>
        </p:txBody>
      </p:sp>
      <p:sp>
        <p:nvSpPr>
          <p:cNvPr id="78" name="Google Shape;78;g32bbbc32cca_1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howMasterSp="0">
  <p:cSld name="Title">
    <p:spTree>
      <p:nvGrpSpPr>
        <p:cNvPr id="12" name="Shape 12"/>
        <p:cNvGrpSpPr/>
        <p:nvPr/>
      </p:nvGrpSpPr>
      <p:grpSpPr>
        <a:xfrm>
          <a:off x="0" y="0"/>
          <a:ext cx="0" cy="0"/>
          <a:chOff x="0" y="0"/>
          <a:chExt cx="0" cy="0"/>
        </a:xfrm>
      </p:grpSpPr>
      <p:sp>
        <p:nvSpPr>
          <p:cNvPr id="13" name="Google Shape;13;p2"/>
          <p:cNvSpPr txBox="1"/>
          <p:nvPr>
            <p:ph idx="1" type="body"/>
          </p:nvPr>
        </p:nvSpPr>
        <p:spPr>
          <a:xfrm>
            <a:off x="0" y="4505933"/>
            <a:ext cx="9144000" cy="430502"/>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750"/>
              </a:spcBef>
              <a:spcAft>
                <a:spcPts val="0"/>
              </a:spcAft>
              <a:buClr>
                <a:srgbClr val="FF0000"/>
              </a:buClr>
              <a:buSzPts val="2000"/>
              <a:buFont typeface="Arial"/>
              <a:buNone/>
              <a:defRPr b="1" i="1" sz="2000" u="none" cap="none" strike="noStrike">
                <a:solidFill>
                  <a:srgbClr val="FF0000"/>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4" name="Google Shape;14;p2"/>
          <p:cNvSpPr txBox="1"/>
          <p:nvPr>
            <p:ph idx="2" type="body"/>
          </p:nvPr>
        </p:nvSpPr>
        <p:spPr>
          <a:xfrm>
            <a:off x="1" y="3181592"/>
            <a:ext cx="9144000" cy="1192627"/>
          </a:xfrm>
          <a:prstGeom prst="rect">
            <a:avLst/>
          </a:prstGeom>
          <a:noFill/>
          <a:ln>
            <a:noFill/>
          </a:ln>
        </p:spPr>
        <p:txBody>
          <a:bodyPr anchorCtr="0" anchor="t" bIns="45700" lIns="91425" spcFirstLastPara="1" rIns="91425" wrap="square" tIns="45700">
            <a:normAutofit/>
          </a:bodyPr>
          <a:lstStyle>
            <a:lvl1pPr indent="-228600" lvl="0" marL="457200" marR="0" rtl="0" algn="ctr">
              <a:lnSpc>
                <a:spcPct val="90000"/>
              </a:lnSpc>
              <a:spcBef>
                <a:spcPts val="750"/>
              </a:spcBef>
              <a:spcAft>
                <a:spcPts val="0"/>
              </a:spcAft>
              <a:buClr>
                <a:schemeClr val="dk1"/>
              </a:buClr>
              <a:buSzPts val="2000"/>
              <a:buFont typeface="Arial"/>
              <a:buNone/>
              <a:defRPr b="1" i="0" sz="20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5" name="Google Shape;15;p2"/>
          <p:cNvSpPr txBox="1"/>
          <p:nvPr>
            <p:ph type="title"/>
          </p:nvPr>
        </p:nvSpPr>
        <p:spPr>
          <a:xfrm>
            <a:off x="1" y="1784483"/>
            <a:ext cx="9143999" cy="1344031"/>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1"/>
              </a:buClr>
              <a:buSzPts val="4000"/>
              <a:buFont typeface="Arial"/>
              <a:buNone/>
              <a:defRPr b="1" i="0" sz="40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descr="Ein Bild, das Text, Panorama, Screenshot enthält.&#10;&#10;Automatisch generierte Beschreibung" id="16" name="Google Shape;16;p2"/>
          <p:cNvPicPr preferRelativeResize="0"/>
          <p:nvPr/>
        </p:nvPicPr>
        <p:blipFill rotWithShape="1">
          <a:blip r:embed="rId2">
            <a:alphaModFix/>
          </a:blip>
          <a:srcRect b="0" l="0" r="0" t="0"/>
          <a:stretch/>
        </p:blipFill>
        <p:spPr>
          <a:xfrm>
            <a:off x="0" y="0"/>
            <a:ext cx="9144000" cy="14287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17" name="Shape 17"/>
        <p:cNvGrpSpPr/>
        <p:nvPr/>
      </p:nvGrpSpPr>
      <p:grpSpPr>
        <a:xfrm>
          <a:off x="0" y="0"/>
          <a:ext cx="0" cy="0"/>
          <a:chOff x="0" y="0"/>
          <a:chExt cx="0" cy="0"/>
        </a:xfrm>
      </p:grpSpPr>
      <p:sp>
        <p:nvSpPr>
          <p:cNvPr id="18" name="Google Shape;18;p3"/>
          <p:cNvSpPr txBox="1"/>
          <p:nvPr>
            <p:ph idx="1" type="body"/>
          </p:nvPr>
        </p:nvSpPr>
        <p:spPr>
          <a:xfrm>
            <a:off x="336499" y="1016813"/>
            <a:ext cx="8471002" cy="3615910"/>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750"/>
              </a:spcBef>
              <a:spcAft>
                <a:spcPts val="0"/>
              </a:spcAft>
              <a:buClr>
                <a:schemeClr val="dk1"/>
              </a:buClr>
              <a:buSzPts val="2400"/>
              <a:buFont typeface="Arial"/>
              <a:buChar char="•"/>
              <a:defRPr b="1" i="0" sz="2400" u="none" cap="none" strike="noStrike">
                <a:solidFill>
                  <a:schemeClr val="dk1"/>
                </a:solidFill>
                <a:latin typeface="Arial"/>
                <a:ea typeface="Arial"/>
                <a:cs typeface="Arial"/>
                <a:sym typeface="Arial"/>
              </a:defRPr>
            </a:lvl1pPr>
            <a:lvl2pPr indent="-355600" lvl="1" marL="9144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2pPr>
            <a:lvl3pPr indent="-355600" lvl="2" marL="13716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3pPr>
            <a:lvl4pPr indent="-355600" lvl="3" marL="18288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4pPr>
            <a:lvl5pPr indent="-355600" lvl="4" marL="22860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5pPr>
            <a:lvl6pPr indent="-355600" lvl="5" marL="27432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6pPr>
            <a:lvl7pPr indent="-355600" lvl="6" marL="32004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7pPr>
            <a:lvl8pPr indent="-355600" lvl="7" marL="36576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8pPr>
            <a:lvl9pPr indent="-355600" lvl="8" marL="4114800" marR="0" rtl="0" algn="l">
              <a:lnSpc>
                <a:spcPct val="90000"/>
              </a:lnSpc>
              <a:spcBef>
                <a:spcPts val="375"/>
              </a:spcBef>
              <a:spcAft>
                <a:spcPts val="0"/>
              </a:spcAft>
              <a:buClr>
                <a:schemeClr val="dk1"/>
              </a:buClr>
              <a:buSzPts val="2000"/>
              <a:buFont typeface="Arial"/>
              <a:buChar char="•"/>
              <a:defRPr b="1" i="0" sz="2000" u="none" cap="none" strike="noStrike">
                <a:solidFill>
                  <a:schemeClr val="dk1"/>
                </a:solidFill>
                <a:latin typeface="Arial"/>
                <a:ea typeface="Arial"/>
                <a:cs typeface="Arial"/>
                <a:sym typeface="Arial"/>
              </a:defRPr>
            </a:lvl9pPr>
          </a:lstStyle>
          <a:p/>
        </p:txBody>
      </p:sp>
      <p:sp>
        <p:nvSpPr>
          <p:cNvPr id="19" name="Google Shape;19;p3"/>
          <p:cNvSpPr txBox="1"/>
          <p:nvPr>
            <p:ph type="title"/>
          </p:nvPr>
        </p:nvSpPr>
        <p:spPr>
          <a:xfrm>
            <a:off x="136187" y="95094"/>
            <a:ext cx="8871626" cy="577902"/>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 name="Google Shape;20;p3"/>
          <p:cNvSpPr txBox="1"/>
          <p:nvPr>
            <p:ph idx="11" type="ftr"/>
          </p:nvPr>
        </p:nvSpPr>
        <p:spPr>
          <a:xfrm>
            <a:off x="3028950" y="4767263"/>
            <a:ext cx="3086100" cy="273844"/>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3"/>
          <p:cNvSpPr txBox="1"/>
          <p:nvPr>
            <p:ph idx="12" type="sldNum"/>
          </p:nvPr>
        </p:nvSpPr>
        <p:spPr>
          <a:xfrm>
            <a:off x="6457949" y="4767263"/>
            <a:ext cx="2349551" cy="273844"/>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p3"/>
          <p:cNvSpPr txBox="1"/>
          <p:nvPr>
            <p:ph idx="10" type="dt"/>
          </p:nvPr>
        </p:nvSpPr>
        <p:spPr>
          <a:xfrm>
            <a:off x="336499" y="4767263"/>
            <a:ext cx="2349551" cy="273844"/>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3" name="Shape 23"/>
        <p:cNvGrpSpPr/>
        <p:nvPr/>
      </p:nvGrpSpPr>
      <p:grpSpPr>
        <a:xfrm>
          <a:off x="0" y="0"/>
          <a:ext cx="0" cy="0"/>
          <a:chOff x="0" y="0"/>
          <a:chExt cx="0" cy="0"/>
        </a:xfrm>
      </p:grpSpPr>
      <p:sp>
        <p:nvSpPr>
          <p:cNvPr id="24" name="Google Shape;24;p4"/>
          <p:cNvSpPr txBox="1"/>
          <p:nvPr>
            <p:ph idx="10" type="dt"/>
          </p:nvPr>
        </p:nvSpPr>
        <p:spPr>
          <a:xfrm>
            <a:off x="336499" y="4767263"/>
            <a:ext cx="2349551" cy="273844"/>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4"/>
          <p:cNvSpPr txBox="1"/>
          <p:nvPr>
            <p:ph idx="11" type="ftr"/>
          </p:nvPr>
        </p:nvSpPr>
        <p:spPr>
          <a:xfrm>
            <a:off x="3028950" y="4767263"/>
            <a:ext cx="3086100" cy="273844"/>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 name="Google Shape;26;p4"/>
          <p:cNvSpPr txBox="1"/>
          <p:nvPr>
            <p:ph idx="12" type="sldNum"/>
          </p:nvPr>
        </p:nvSpPr>
        <p:spPr>
          <a:xfrm>
            <a:off x="6457949" y="4767263"/>
            <a:ext cx="2349551" cy="273844"/>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Calibri"/>
                <a:ea typeface="Calibri"/>
                <a:cs typeface="Calibri"/>
                <a:sym typeface="Calibri"/>
              </a:defRPr>
            </a:lvl1pPr>
            <a:lvl2pPr indent="0" lvl="1" marL="0" marR="0" rtl="0" algn="r">
              <a:spcBef>
                <a:spcPts val="0"/>
              </a:spcBef>
              <a:buNone/>
              <a:defRPr b="0" i="0" sz="1200" u="none" cap="none" strike="noStrike">
                <a:solidFill>
                  <a:schemeClr val="dk1"/>
                </a:solidFill>
                <a:latin typeface="Calibri"/>
                <a:ea typeface="Calibri"/>
                <a:cs typeface="Calibri"/>
                <a:sym typeface="Calibri"/>
              </a:defRPr>
            </a:lvl2pPr>
            <a:lvl3pPr indent="0" lvl="2" marL="0" marR="0" rtl="0" algn="r">
              <a:spcBef>
                <a:spcPts val="0"/>
              </a:spcBef>
              <a:buNone/>
              <a:defRPr b="0" i="0" sz="1200" u="none" cap="none" strike="noStrike">
                <a:solidFill>
                  <a:schemeClr val="dk1"/>
                </a:solidFill>
                <a:latin typeface="Calibri"/>
                <a:ea typeface="Calibri"/>
                <a:cs typeface="Calibri"/>
                <a:sym typeface="Calibri"/>
              </a:defRPr>
            </a:lvl3pPr>
            <a:lvl4pPr indent="0" lvl="3" marL="0" marR="0" rtl="0" algn="r">
              <a:spcBef>
                <a:spcPts val="0"/>
              </a:spcBef>
              <a:buNone/>
              <a:defRPr b="0" i="0" sz="1200" u="none" cap="none" strike="noStrike">
                <a:solidFill>
                  <a:schemeClr val="dk1"/>
                </a:solidFill>
                <a:latin typeface="Calibri"/>
                <a:ea typeface="Calibri"/>
                <a:cs typeface="Calibri"/>
                <a:sym typeface="Calibri"/>
              </a:defRPr>
            </a:lvl4pPr>
            <a:lvl5pPr indent="0" lvl="4" marL="0" marR="0" rtl="0" algn="r">
              <a:spcBef>
                <a:spcPts val="0"/>
              </a:spcBef>
              <a:buNone/>
              <a:defRPr b="0" i="0" sz="1200" u="none" cap="none" strike="noStrike">
                <a:solidFill>
                  <a:schemeClr val="dk1"/>
                </a:solidFill>
                <a:latin typeface="Calibri"/>
                <a:ea typeface="Calibri"/>
                <a:cs typeface="Calibri"/>
                <a:sym typeface="Calibri"/>
              </a:defRPr>
            </a:lvl5pPr>
            <a:lvl6pPr indent="0" lvl="5" marL="0" marR="0" rtl="0" algn="r">
              <a:spcBef>
                <a:spcPts val="0"/>
              </a:spcBef>
              <a:buNone/>
              <a:defRPr b="0" i="0" sz="1200" u="none" cap="none" strike="noStrike">
                <a:solidFill>
                  <a:schemeClr val="dk1"/>
                </a:solidFill>
                <a:latin typeface="Calibri"/>
                <a:ea typeface="Calibri"/>
                <a:cs typeface="Calibri"/>
                <a:sym typeface="Calibri"/>
              </a:defRPr>
            </a:lvl6pPr>
            <a:lvl7pPr indent="0" lvl="6" marL="0" marR="0" rtl="0" algn="r">
              <a:spcBef>
                <a:spcPts val="0"/>
              </a:spcBef>
              <a:buNone/>
              <a:defRPr b="0" i="0" sz="1200" u="none" cap="none" strike="noStrike">
                <a:solidFill>
                  <a:schemeClr val="dk1"/>
                </a:solidFill>
                <a:latin typeface="Calibri"/>
                <a:ea typeface="Calibri"/>
                <a:cs typeface="Calibri"/>
                <a:sym typeface="Calibri"/>
              </a:defRPr>
            </a:lvl7pPr>
            <a:lvl8pPr indent="0" lvl="7" marL="0" marR="0" rtl="0" algn="r">
              <a:spcBef>
                <a:spcPts val="0"/>
              </a:spcBef>
              <a:buNone/>
              <a:defRPr b="0" i="0" sz="1200" u="none" cap="none" strike="noStrike">
                <a:solidFill>
                  <a:schemeClr val="dk1"/>
                </a:solidFill>
                <a:latin typeface="Calibri"/>
                <a:ea typeface="Calibri"/>
                <a:cs typeface="Calibri"/>
                <a:sym typeface="Calibri"/>
              </a:defRPr>
            </a:lvl8pPr>
            <a:lvl9pPr indent="0" lvl="8" marL="0" marR="0" rtl="0" algn="r">
              <a:spcBef>
                <a:spcPts val="0"/>
              </a:spcBef>
              <a:buNone/>
              <a:defRPr b="0" i="0" sz="12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type="title"/>
          </p:nvPr>
        </p:nvSpPr>
        <p:spPr>
          <a:xfrm>
            <a:off x="136187" y="95094"/>
            <a:ext cx="8871626" cy="5779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Ein Bild, das Blau, Electric Blue (Farbe), Screenshot, Wasser enthält.&#10;&#10;Automatisch generierte Beschreibung" id="10" name="Google Shape;10;p1"/>
          <p:cNvPicPr preferRelativeResize="0"/>
          <p:nvPr/>
        </p:nvPicPr>
        <p:blipFill rotWithShape="1">
          <a:blip r:embed="rId1">
            <a:alphaModFix/>
          </a:blip>
          <a:srcRect b="48800" l="0" r="0" t="0"/>
          <a:stretch/>
        </p:blipFill>
        <p:spPr>
          <a:xfrm>
            <a:off x="0" y="0"/>
            <a:ext cx="9144000" cy="731520"/>
          </a:xfrm>
          <a:prstGeom prst="rect">
            <a:avLst/>
          </a:prstGeom>
          <a:noFill/>
          <a:ln>
            <a:noFill/>
          </a:ln>
        </p:spPr>
      </p:pic>
      <p:pic>
        <p:nvPicPr>
          <p:cNvPr descr="Ein Bild, das Grafiken, Schrift, Logo, Symbol enthält." id="11" name="Google Shape;11;p1"/>
          <p:cNvPicPr preferRelativeResize="0"/>
          <p:nvPr/>
        </p:nvPicPr>
        <p:blipFill rotWithShape="1">
          <a:blip r:embed="rId2">
            <a:alphaModFix/>
          </a:blip>
          <a:srcRect b="0" l="0" r="0" t="0"/>
          <a:stretch/>
        </p:blipFill>
        <p:spPr>
          <a:xfrm>
            <a:off x="7771722" y="39960"/>
            <a:ext cx="1136960" cy="6516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sp>
        <p:nvSpPr>
          <p:cNvPr id="32" name="Google Shape;32;p5"/>
          <p:cNvSpPr txBox="1"/>
          <p:nvPr>
            <p:ph idx="2" type="body"/>
          </p:nvPr>
        </p:nvSpPr>
        <p:spPr>
          <a:xfrm>
            <a:off x="1" y="3181592"/>
            <a:ext cx="9144000" cy="11925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000"/>
              <a:buNone/>
            </a:pPr>
            <a:r>
              <a:rPr lang="en-US"/>
              <a:t>You Li*, Guannan Zhao*, Yunqi He and </a:t>
            </a:r>
            <a:r>
              <a:rPr lang="en-US" u="sng"/>
              <a:t>Hai Zhou</a:t>
            </a:r>
            <a:endParaRPr u="sng"/>
          </a:p>
          <a:p>
            <a:pPr indent="0" lvl="0" marL="0" rtl="0" algn="ctr">
              <a:lnSpc>
                <a:spcPct val="90000"/>
              </a:lnSpc>
              <a:spcBef>
                <a:spcPts val="0"/>
              </a:spcBef>
              <a:spcAft>
                <a:spcPts val="0"/>
              </a:spcAft>
              <a:buClr>
                <a:schemeClr val="dk1"/>
              </a:buClr>
              <a:buSzPts val="2000"/>
              <a:buNone/>
            </a:pPr>
            <a:r>
              <a:rPr lang="en-US"/>
              <a:t>Northwestern University, USA</a:t>
            </a:r>
            <a:endParaRPr/>
          </a:p>
        </p:txBody>
      </p:sp>
      <p:sp>
        <p:nvSpPr>
          <p:cNvPr id="33" name="Google Shape;33;p5"/>
          <p:cNvSpPr txBox="1"/>
          <p:nvPr>
            <p:ph type="title"/>
          </p:nvPr>
        </p:nvSpPr>
        <p:spPr>
          <a:xfrm>
            <a:off x="1" y="1784483"/>
            <a:ext cx="9143999" cy="134403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990"/>
              <a:buFont typeface="Arial"/>
              <a:buNone/>
            </a:pPr>
            <a:r>
              <a:rPr lang="en-US" sz="3200"/>
              <a:t>DE2: SAT-based Sequential Logic Decryption with a Functional Description</a:t>
            </a:r>
            <a:endParaRPr sz="3200"/>
          </a:p>
          <a:p>
            <a:pPr indent="0" lvl="0" marL="0" rtl="0" algn="l">
              <a:lnSpc>
                <a:spcPct val="90000"/>
              </a:lnSpc>
              <a:spcBef>
                <a:spcPts val="0"/>
              </a:spcBef>
              <a:spcAft>
                <a:spcPts val="0"/>
              </a:spcAft>
              <a:buClr>
                <a:schemeClr val="dk1"/>
              </a:buClr>
              <a:buSzPts val="3600"/>
              <a:buFont typeface="Arial"/>
              <a:buNone/>
            </a:pPr>
            <a:r>
              <a:t/>
            </a:r>
            <a:endParaRPr sz="3200"/>
          </a:p>
        </p:txBody>
      </p:sp>
      <p:sp>
        <p:nvSpPr>
          <p:cNvPr id="34" name="Google Shape;34;p5"/>
          <p:cNvSpPr txBox="1"/>
          <p:nvPr/>
        </p:nvSpPr>
        <p:spPr>
          <a:xfrm>
            <a:off x="104547" y="4772050"/>
            <a:ext cx="16293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rPr>
              <a:t>*Equal Contribution</a:t>
            </a:r>
            <a:endParaRPr sz="1200">
              <a:solidFill>
                <a:schemeClr val="dk1"/>
              </a:solidFill>
            </a:endParaRPr>
          </a:p>
        </p:txBody>
      </p:sp>
      <p:pic>
        <p:nvPicPr>
          <p:cNvPr id="35" name="Google Shape;35;p5"/>
          <p:cNvPicPr preferRelativeResize="0"/>
          <p:nvPr/>
        </p:nvPicPr>
        <p:blipFill>
          <a:blip r:embed="rId3">
            <a:alphaModFix/>
          </a:blip>
          <a:stretch>
            <a:fillRect/>
          </a:stretch>
        </p:blipFill>
        <p:spPr>
          <a:xfrm>
            <a:off x="4159950" y="3976550"/>
            <a:ext cx="824100" cy="824100"/>
          </a:xfrm>
          <a:prstGeom prst="rect">
            <a:avLst/>
          </a:prstGeom>
          <a:noFill/>
          <a:ln>
            <a:noFill/>
          </a:ln>
        </p:spPr>
      </p:pic>
      <p:pic>
        <p:nvPicPr>
          <p:cNvPr id="36" name="Google Shape;36;p5"/>
          <p:cNvPicPr preferRelativeResize="0"/>
          <p:nvPr/>
        </p:nvPicPr>
        <p:blipFill>
          <a:blip r:embed="rId4">
            <a:alphaModFix/>
          </a:blip>
          <a:stretch>
            <a:fillRect/>
          </a:stretch>
        </p:blipFill>
        <p:spPr>
          <a:xfrm>
            <a:off x="7547572" y="4427175"/>
            <a:ext cx="1477530" cy="664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6"/>
          <p:cNvSpPr txBox="1"/>
          <p:nvPr>
            <p:ph idx="1" type="body"/>
          </p:nvPr>
        </p:nvSpPr>
        <p:spPr>
          <a:xfrm>
            <a:off x="336499" y="1016813"/>
            <a:ext cx="8471002" cy="3615910"/>
          </a:xfrm>
          <a:prstGeom prst="rect">
            <a:avLst/>
          </a:prstGeom>
          <a:noFill/>
          <a:ln>
            <a:noFill/>
          </a:ln>
        </p:spPr>
        <p:txBody>
          <a:bodyPr anchorCtr="0" anchor="t" bIns="45700" lIns="91425" spcFirstLastPara="1" rIns="91425" wrap="square" tIns="45700">
            <a:normAutofit/>
          </a:bodyPr>
          <a:lstStyle/>
          <a:p>
            <a:pPr indent="-368300" lvl="0" marL="457200" rtl="0" algn="l">
              <a:lnSpc>
                <a:spcPct val="90000"/>
              </a:lnSpc>
              <a:spcBef>
                <a:spcPts val="0"/>
              </a:spcBef>
              <a:spcAft>
                <a:spcPts val="0"/>
              </a:spcAft>
              <a:buSzPts val="2200"/>
              <a:buChar char="●"/>
            </a:pPr>
            <a:r>
              <a:rPr lang="en-US" sz="2200"/>
              <a:t>Logic locking is a technique that can </a:t>
            </a:r>
            <a:r>
              <a:rPr lang="en-US" sz="2200"/>
              <a:t>protect the intellectual property and enhance the security of ICs.</a:t>
            </a:r>
            <a:r>
              <a:rPr lang="en-US" sz="2200"/>
              <a:t> </a:t>
            </a:r>
            <a:endParaRPr sz="2200"/>
          </a:p>
          <a:p>
            <a:pPr indent="-368300" lvl="0" marL="457200" rtl="0" algn="l">
              <a:lnSpc>
                <a:spcPct val="90000"/>
              </a:lnSpc>
              <a:spcBef>
                <a:spcPts val="0"/>
              </a:spcBef>
              <a:spcAft>
                <a:spcPts val="0"/>
              </a:spcAft>
              <a:buSzPts val="2200"/>
              <a:buChar char="●"/>
            </a:pPr>
            <a:r>
              <a:rPr lang="en-US" sz="2200"/>
              <a:t>It embeds binary key bits into the netlist or the layout of a circuit. Without knowing the correct key, an adversary cannot recover the functionality of the original circuit.</a:t>
            </a:r>
            <a:endParaRPr sz="2200"/>
          </a:p>
        </p:txBody>
      </p:sp>
      <p:sp>
        <p:nvSpPr>
          <p:cNvPr id="42" name="Google Shape;42;p6"/>
          <p:cNvSpPr txBox="1"/>
          <p:nvPr>
            <p:ph type="title"/>
          </p:nvPr>
        </p:nvSpPr>
        <p:spPr>
          <a:xfrm>
            <a:off x="136187" y="95094"/>
            <a:ext cx="8871626" cy="57790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US" sz="3000"/>
              <a:t>Logic Locking</a:t>
            </a:r>
            <a:endParaRPr sz="3000"/>
          </a:p>
        </p:txBody>
      </p:sp>
      <p:sp>
        <p:nvSpPr>
          <p:cNvPr id="43" name="Google Shape;43;p6"/>
          <p:cNvSpPr txBox="1"/>
          <p:nvPr>
            <p:ph idx="11" type="ftr"/>
          </p:nvPr>
        </p:nvSpPr>
        <p:spPr>
          <a:xfrm>
            <a:off x="3028950" y="4767263"/>
            <a:ext cx="3086100" cy="273844"/>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en-US"/>
              <a:t>Y. Li*, G. Zhao*, Y. He and H. Zhou.</a:t>
            </a:r>
            <a:endParaRPr/>
          </a:p>
        </p:txBody>
      </p:sp>
      <p:sp>
        <p:nvSpPr>
          <p:cNvPr id="44" name="Google Shape;44;p6"/>
          <p:cNvSpPr txBox="1"/>
          <p:nvPr>
            <p:ph idx="12" type="sldNum"/>
          </p:nvPr>
        </p:nvSpPr>
        <p:spPr>
          <a:xfrm>
            <a:off x="6457949" y="4767263"/>
            <a:ext cx="2349551" cy="273844"/>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45" name="Google Shape;45;p6"/>
          <p:cNvSpPr txBox="1"/>
          <p:nvPr>
            <p:ph idx="10" type="dt"/>
          </p:nvPr>
        </p:nvSpPr>
        <p:spPr>
          <a:xfrm>
            <a:off x="336499" y="4767263"/>
            <a:ext cx="2349551" cy="273844"/>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02 April 2025</a:t>
            </a:r>
            <a:endParaRPr/>
          </a:p>
        </p:txBody>
      </p:sp>
      <p:pic>
        <p:nvPicPr>
          <p:cNvPr id="46" name="Google Shape;46;p6"/>
          <p:cNvPicPr preferRelativeResize="0"/>
          <p:nvPr/>
        </p:nvPicPr>
        <p:blipFill>
          <a:blip r:embed="rId3">
            <a:alphaModFix/>
          </a:blip>
          <a:stretch>
            <a:fillRect/>
          </a:stretch>
        </p:blipFill>
        <p:spPr>
          <a:xfrm>
            <a:off x="568163" y="3927224"/>
            <a:ext cx="8271124" cy="840050"/>
          </a:xfrm>
          <a:prstGeom prst="rect">
            <a:avLst/>
          </a:prstGeom>
          <a:noFill/>
          <a:ln>
            <a:noFill/>
          </a:ln>
        </p:spPr>
      </p:pic>
      <p:pic>
        <p:nvPicPr>
          <p:cNvPr id="47" name="Google Shape;47;p6"/>
          <p:cNvPicPr preferRelativeResize="0"/>
          <p:nvPr/>
        </p:nvPicPr>
        <p:blipFill>
          <a:blip r:embed="rId4">
            <a:alphaModFix/>
          </a:blip>
          <a:stretch>
            <a:fillRect/>
          </a:stretch>
        </p:blipFill>
        <p:spPr>
          <a:xfrm>
            <a:off x="6215000" y="2638625"/>
            <a:ext cx="2592499" cy="1209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7"/>
          <p:cNvSpPr txBox="1"/>
          <p:nvPr>
            <p:ph idx="1" type="body"/>
          </p:nvPr>
        </p:nvSpPr>
        <p:spPr>
          <a:xfrm>
            <a:off x="336499" y="1016813"/>
            <a:ext cx="8471100" cy="3615900"/>
          </a:xfrm>
          <a:prstGeom prst="rect">
            <a:avLst/>
          </a:prstGeom>
          <a:noFill/>
          <a:ln>
            <a:noFill/>
          </a:ln>
        </p:spPr>
        <p:txBody>
          <a:bodyPr anchorCtr="0" anchor="t" bIns="45700" lIns="91425" spcFirstLastPara="1" rIns="91425" wrap="square" tIns="45700">
            <a:normAutofit/>
          </a:bodyPr>
          <a:lstStyle/>
          <a:p>
            <a:pPr indent="-368300" lvl="0" marL="457200" rtl="0" algn="l">
              <a:lnSpc>
                <a:spcPct val="90000"/>
              </a:lnSpc>
              <a:spcBef>
                <a:spcPts val="0"/>
              </a:spcBef>
              <a:spcAft>
                <a:spcPts val="0"/>
              </a:spcAft>
              <a:buSzPts val="2200"/>
              <a:buChar char="●"/>
            </a:pPr>
            <a:r>
              <a:rPr lang="en-US" sz="2200"/>
              <a:t>The original SAT-based attack requires</a:t>
            </a:r>
            <a:endParaRPr sz="2200"/>
          </a:p>
          <a:p>
            <a:pPr indent="-368300" lvl="1" marL="914400" rtl="0" algn="l">
              <a:lnSpc>
                <a:spcPct val="90000"/>
              </a:lnSpc>
              <a:spcBef>
                <a:spcPts val="0"/>
              </a:spcBef>
              <a:spcAft>
                <a:spcPts val="0"/>
              </a:spcAft>
              <a:buSzPts val="2200"/>
              <a:buChar char="○"/>
            </a:pPr>
            <a:r>
              <a:rPr lang="en-US" sz="2200"/>
              <a:t>1. scan-chain access to the locked circuit, and</a:t>
            </a:r>
            <a:endParaRPr sz="2200"/>
          </a:p>
          <a:p>
            <a:pPr indent="-368300" lvl="1" marL="914400" rtl="0" algn="l">
              <a:lnSpc>
                <a:spcPct val="90000"/>
              </a:lnSpc>
              <a:spcBef>
                <a:spcPts val="0"/>
              </a:spcBef>
              <a:spcAft>
                <a:spcPts val="0"/>
              </a:spcAft>
              <a:buSzPts val="2200"/>
              <a:buChar char="○"/>
            </a:pPr>
            <a:r>
              <a:rPr lang="en-US" sz="2200"/>
              <a:t>2. query access to an activated oracle circuit.</a:t>
            </a:r>
            <a:endParaRPr sz="2200"/>
          </a:p>
          <a:p>
            <a:pPr indent="-368300" lvl="0" marL="457200" rtl="0" algn="l">
              <a:lnSpc>
                <a:spcPct val="90000"/>
              </a:lnSpc>
              <a:spcBef>
                <a:spcPts val="0"/>
              </a:spcBef>
              <a:spcAft>
                <a:spcPts val="0"/>
              </a:spcAft>
              <a:buSzPts val="2200"/>
              <a:buChar char="●"/>
            </a:pPr>
            <a:r>
              <a:rPr lang="en-US" sz="2200"/>
              <a:t>In each iteration, a new input-output pair is added as a constraint to the SAT solver. Each constraint eliminates some incorrect key patterns.</a:t>
            </a:r>
            <a:endParaRPr sz="2200"/>
          </a:p>
          <a:p>
            <a:pPr indent="-368300" lvl="0" marL="457200" rtl="0" algn="l">
              <a:lnSpc>
                <a:spcPct val="90000"/>
              </a:lnSpc>
              <a:spcBef>
                <a:spcPts val="0"/>
              </a:spcBef>
              <a:spcAft>
                <a:spcPts val="0"/>
              </a:spcAft>
              <a:buSzPts val="2200"/>
              <a:buChar char="●"/>
            </a:pPr>
            <a:r>
              <a:rPr lang="en-US" sz="2200"/>
              <a:t>When scan-chain access is not available, an adversary can unroll the locked circuit to launch a sequential logic decryption.</a:t>
            </a:r>
            <a:endParaRPr sz="2200"/>
          </a:p>
        </p:txBody>
      </p:sp>
      <p:sp>
        <p:nvSpPr>
          <p:cNvPr id="53" name="Google Shape;53;p7"/>
          <p:cNvSpPr txBox="1"/>
          <p:nvPr>
            <p:ph type="title"/>
          </p:nvPr>
        </p:nvSpPr>
        <p:spPr>
          <a:xfrm>
            <a:off x="136187" y="95094"/>
            <a:ext cx="8871600" cy="577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US" sz="3000"/>
              <a:t>Functional Attack against </a:t>
            </a:r>
            <a:r>
              <a:rPr lang="en-US" sz="3000"/>
              <a:t>Logic Locking</a:t>
            </a:r>
            <a:endParaRPr sz="3000"/>
          </a:p>
        </p:txBody>
      </p:sp>
      <p:sp>
        <p:nvSpPr>
          <p:cNvPr id="54" name="Google Shape;54;p7"/>
          <p:cNvSpPr txBox="1"/>
          <p:nvPr>
            <p:ph idx="11" type="ftr"/>
          </p:nvPr>
        </p:nvSpPr>
        <p:spPr>
          <a:xfrm>
            <a:off x="3028950" y="4767263"/>
            <a:ext cx="3086100" cy="2739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en-US"/>
              <a:t>Y. Li*, G. Zhao*, Y. He and H. Zhou.</a:t>
            </a:r>
            <a:endParaRPr/>
          </a:p>
        </p:txBody>
      </p:sp>
      <p:sp>
        <p:nvSpPr>
          <p:cNvPr id="55" name="Google Shape;55;p7"/>
          <p:cNvSpPr txBox="1"/>
          <p:nvPr>
            <p:ph idx="12" type="sldNum"/>
          </p:nvPr>
        </p:nvSpPr>
        <p:spPr>
          <a:xfrm>
            <a:off x="6457949" y="4767263"/>
            <a:ext cx="2349600" cy="273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6" name="Google Shape;56;p7"/>
          <p:cNvSpPr txBox="1"/>
          <p:nvPr>
            <p:ph idx="10" type="dt"/>
          </p:nvPr>
        </p:nvSpPr>
        <p:spPr>
          <a:xfrm>
            <a:off x="336499" y="4767263"/>
            <a:ext cx="2349600" cy="273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02 April 2025</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8"/>
          <p:cNvSpPr txBox="1"/>
          <p:nvPr>
            <p:ph idx="1" type="body"/>
          </p:nvPr>
        </p:nvSpPr>
        <p:spPr>
          <a:xfrm>
            <a:off x="336499" y="1016813"/>
            <a:ext cx="8471100" cy="3615900"/>
          </a:xfrm>
          <a:prstGeom prst="rect">
            <a:avLst/>
          </a:prstGeom>
          <a:noFill/>
          <a:ln>
            <a:noFill/>
          </a:ln>
        </p:spPr>
        <p:txBody>
          <a:bodyPr anchorCtr="0" anchor="t" bIns="45700" lIns="91425" spcFirstLastPara="1" rIns="91425" wrap="square" tIns="45700">
            <a:normAutofit/>
          </a:bodyPr>
          <a:lstStyle/>
          <a:p>
            <a:pPr indent="-368300" lvl="0" marL="457200" rtl="0" algn="l">
              <a:lnSpc>
                <a:spcPct val="90000"/>
              </a:lnSpc>
              <a:spcBef>
                <a:spcPts val="0"/>
              </a:spcBef>
              <a:spcAft>
                <a:spcPts val="0"/>
              </a:spcAft>
              <a:buSzPts val="2200"/>
              <a:buChar char="•"/>
            </a:pPr>
            <a:r>
              <a:rPr lang="en-US" sz="2200"/>
              <a:t>We leverage parameter synthesis to reduce the number of clauses introduced by each new constraint.</a:t>
            </a:r>
            <a:endParaRPr sz="2200"/>
          </a:p>
          <a:p>
            <a:pPr indent="-368300" lvl="1" marL="914400" rtl="0" algn="l">
              <a:spcBef>
                <a:spcPts val="0"/>
              </a:spcBef>
              <a:spcAft>
                <a:spcPts val="0"/>
              </a:spcAft>
              <a:buSzPts val="2200"/>
              <a:buChar char="○"/>
            </a:pPr>
            <a:r>
              <a:rPr lang="en-US" sz="2200"/>
              <a:t>Instead of duplicating the whole locked circuit, our approach distills a subset of incorrect key patterns, which can be represented by a small set of clauses.</a:t>
            </a:r>
            <a:endParaRPr sz="2200"/>
          </a:p>
          <a:p>
            <a:pPr indent="0" lvl="0" marL="914400" rtl="0" algn="l">
              <a:lnSpc>
                <a:spcPct val="90000"/>
              </a:lnSpc>
              <a:spcBef>
                <a:spcPts val="0"/>
              </a:spcBef>
              <a:spcAft>
                <a:spcPts val="0"/>
              </a:spcAft>
              <a:buNone/>
            </a:pPr>
            <a:r>
              <a:t/>
            </a:r>
            <a:endParaRPr sz="2200"/>
          </a:p>
        </p:txBody>
      </p:sp>
      <p:sp>
        <p:nvSpPr>
          <p:cNvPr id="62" name="Google Shape;62;p8"/>
          <p:cNvSpPr txBox="1"/>
          <p:nvPr>
            <p:ph type="title"/>
          </p:nvPr>
        </p:nvSpPr>
        <p:spPr>
          <a:xfrm>
            <a:off x="136187" y="95094"/>
            <a:ext cx="8871600" cy="577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Font typeface="Arial"/>
              <a:buNone/>
            </a:pPr>
            <a:r>
              <a:rPr lang="en-US" sz="2800"/>
              <a:t>Logic Decryption with Parameter Synthesis</a:t>
            </a:r>
            <a:endParaRPr sz="2800"/>
          </a:p>
        </p:txBody>
      </p:sp>
      <p:sp>
        <p:nvSpPr>
          <p:cNvPr id="63" name="Google Shape;63;p8"/>
          <p:cNvSpPr txBox="1"/>
          <p:nvPr>
            <p:ph idx="11" type="ftr"/>
          </p:nvPr>
        </p:nvSpPr>
        <p:spPr>
          <a:xfrm>
            <a:off x="3028950" y="4767263"/>
            <a:ext cx="3086100" cy="2739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None/>
            </a:pPr>
            <a:r>
              <a:rPr lang="en-US"/>
              <a:t>Y. Li*, G. Zhao*, Y. He and H. Zhou.</a:t>
            </a:r>
            <a:endParaRPr/>
          </a:p>
        </p:txBody>
      </p:sp>
      <p:sp>
        <p:nvSpPr>
          <p:cNvPr id="64" name="Google Shape;64;p8"/>
          <p:cNvSpPr txBox="1"/>
          <p:nvPr>
            <p:ph idx="12" type="sldNum"/>
          </p:nvPr>
        </p:nvSpPr>
        <p:spPr>
          <a:xfrm>
            <a:off x="6457949" y="4767263"/>
            <a:ext cx="2349600" cy="273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5" name="Google Shape;65;p8"/>
          <p:cNvSpPr txBox="1"/>
          <p:nvPr>
            <p:ph idx="10" type="dt"/>
          </p:nvPr>
        </p:nvSpPr>
        <p:spPr>
          <a:xfrm>
            <a:off x="336499" y="4767263"/>
            <a:ext cx="2349600" cy="273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02 April 2025</a:t>
            </a:r>
            <a:endParaRPr/>
          </a:p>
        </p:txBody>
      </p:sp>
      <p:pic>
        <p:nvPicPr>
          <p:cNvPr id="66" name="Google Shape;66;p8"/>
          <p:cNvPicPr preferRelativeResize="0"/>
          <p:nvPr/>
        </p:nvPicPr>
        <p:blipFill>
          <a:blip r:embed="rId3">
            <a:alphaModFix/>
          </a:blip>
          <a:stretch>
            <a:fillRect/>
          </a:stretch>
        </p:blipFill>
        <p:spPr>
          <a:xfrm>
            <a:off x="2814987" y="2705250"/>
            <a:ext cx="3514132" cy="19921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9"/>
          <p:cNvSpPr txBox="1"/>
          <p:nvPr>
            <p:ph idx="1" type="body"/>
          </p:nvPr>
        </p:nvSpPr>
        <p:spPr>
          <a:xfrm>
            <a:off x="336499" y="1016813"/>
            <a:ext cx="8471100" cy="3615900"/>
          </a:xfrm>
          <a:prstGeom prst="rect">
            <a:avLst/>
          </a:prstGeom>
          <a:noFill/>
          <a:ln>
            <a:noFill/>
          </a:ln>
        </p:spPr>
        <p:txBody>
          <a:bodyPr anchorCtr="0" anchor="t" bIns="45700" lIns="91425" spcFirstLastPara="1" rIns="91425" wrap="square" tIns="45700">
            <a:normAutofit/>
          </a:bodyPr>
          <a:lstStyle/>
          <a:p>
            <a:pPr indent="-368300" lvl="0" marL="457200" rtl="0" algn="l">
              <a:spcBef>
                <a:spcPts val="0"/>
              </a:spcBef>
              <a:spcAft>
                <a:spcPts val="0"/>
              </a:spcAft>
              <a:buSzPts val="2200"/>
              <a:buChar char="•"/>
            </a:pPr>
            <a:r>
              <a:rPr lang="en-US" sz="2200"/>
              <a:t>An activated oracle circuit is not always available to the adversary.</a:t>
            </a:r>
            <a:endParaRPr sz="2200"/>
          </a:p>
          <a:p>
            <a:pPr indent="-368300" lvl="0" marL="457200" rtl="0" algn="l">
              <a:lnSpc>
                <a:spcPct val="90000"/>
              </a:lnSpc>
              <a:spcBef>
                <a:spcPts val="0"/>
              </a:spcBef>
              <a:spcAft>
                <a:spcPts val="0"/>
              </a:spcAft>
              <a:buSzPts val="2200"/>
              <a:buChar char="•"/>
            </a:pPr>
            <a:r>
              <a:rPr lang="en-US" sz="2200"/>
              <a:t>DE2 automatically align the functional description with the encrypted circuit on-the-fly during decryption.</a:t>
            </a:r>
            <a:endParaRPr sz="2200"/>
          </a:p>
        </p:txBody>
      </p:sp>
      <p:sp>
        <p:nvSpPr>
          <p:cNvPr id="72" name="Google Shape;72;p9"/>
          <p:cNvSpPr txBox="1"/>
          <p:nvPr>
            <p:ph type="title"/>
          </p:nvPr>
        </p:nvSpPr>
        <p:spPr>
          <a:xfrm>
            <a:off x="136187" y="95094"/>
            <a:ext cx="8871600" cy="577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1"/>
              </a:buClr>
              <a:buSzPts val="3600"/>
              <a:buFont typeface="Arial"/>
              <a:buNone/>
            </a:pPr>
            <a:r>
              <a:rPr lang="en-US" sz="2800"/>
              <a:t>Functional Description as the Oracle</a:t>
            </a:r>
            <a:endParaRPr sz="2800"/>
          </a:p>
        </p:txBody>
      </p:sp>
      <p:sp>
        <p:nvSpPr>
          <p:cNvPr id="73" name="Google Shape;73;p9"/>
          <p:cNvSpPr txBox="1"/>
          <p:nvPr>
            <p:ph idx="12" type="sldNum"/>
          </p:nvPr>
        </p:nvSpPr>
        <p:spPr>
          <a:xfrm>
            <a:off x="6457949" y="4767263"/>
            <a:ext cx="2349600" cy="273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74" name="Google Shape;74;p9"/>
          <p:cNvSpPr txBox="1"/>
          <p:nvPr>
            <p:ph idx="10" type="dt"/>
          </p:nvPr>
        </p:nvSpPr>
        <p:spPr>
          <a:xfrm>
            <a:off x="336499" y="4767263"/>
            <a:ext cx="2349600" cy="273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02 April 2025</a:t>
            </a:r>
            <a:endParaRPr/>
          </a:p>
        </p:txBody>
      </p:sp>
      <p:pic>
        <p:nvPicPr>
          <p:cNvPr id="75" name="Google Shape;75;p9"/>
          <p:cNvPicPr preferRelativeResize="0"/>
          <p:nvPr/>
        </p:nvPicPr>
        <p:blipFill>
          <a:blip r:embed="rId3">
            <a:alphaModFix/>
          </a:blip>
          <a:stretch>
            <a:fillRect/>
          </a:stretch>
        </p:blipFill>
        <p:spPr>
          <a:xfrm>
            <a:off x="2387076" y="2339850"/>
            <a:ext cx="4369951" cy="27013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0"/>
          <p:cNvSpPr txBox="1"/>
          <p:nvPr>
            <p:ph idx="1" type="body"/>
          </p:nvPr>
        </p:nvSpPr>
        <p:spPr>
          <a:xfrm>
            <a:off x="336499" y="1016813"/>
            <a:ext cx="8471100" cy="3615900"/>
          </a:xfrm>
          <a:prstGeom prst="rect">
            <a:avLst/>
          </a:prstGeom>
          <a:noFill/>
          <a:ln>
            <a:noFill/>
          </a:ln>
        </p:spPr>
        <p:txBody>
          <a:bodyPr anchorCtr="0" anchor="ctr" bIns="45700" lIns="91425" spcFirstLastPara="1" rIns="91425" wrap="square" tIns="45700">
            <a:normAutofit/>
          </a:bodyPr>
          <a:lstStyle/>
          <a:p>
            <a:pPr indent="0" lvl="0" marL="457200" rtl="0" algn="ctr">
              <a:lnSpc>
                <a:spcPct val="90000"/>
              </a:lnSpc>
              <a:spcBef>
                <a:spcPts val="0"/>
              </a:spcBef>
              <a:spcAft>
                <a:spcPts val="0"/>
              </a:spcAft>
              <a:buNone/>
            </a:pPr>
            <a:r>
              <a:rPr lang="en-US" sz="3200">
                <a:latin typeface="Calibri"/>
                <a:ea typeface="Calibri"/>
                <a:cs typeface="Calibri"/>
                <a:sym typeface="Calibri"/>
              </a:rPr>
              <a:t>Thank you!</a:t>
            </a:r>
            <a:endParaRPr sz="3200">
              <a:latin typeface="Calibri"/>
              <a:ea typeface="Calibri"/>
              <a:cs typeface="Calibri"/>
              <a:sym typeface="Calibri"/>
            </a:endParaRPr>
          </a:p>
        </p:txBody>
      </p:sp>
      <p:sp>
        <p:nvSpPr>
          <p:cNvPr id="81" name="Google Shape;81;p10"/>
          <p:cNvSpPr txBox="1"/>
          <p:nvPr>
            <p:ph idx="12" type="sldNum"/>
          </p:nvPr>
        </p:nvSpPr>
        <p:spPr>
          <a:xfrm>
            <a:off x="6457949" y="4767263"/>
            <a:ext cx="2349600" cy="2739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82" name="Google Shape;82;p10"/>
          <p:cNvSpPr txBox="1"/>
          <p:nvPr>
            <p:ph idx="10" type="dt"/>
          </p:nvPr>
        </p:nvSpPr>
        <p:spPr>
          <a:xfrm>
            <a:off x="336499" y="4767263"/>
            <a:ext cx="2349600" cy="2739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rPr lang="en-US"/>
              <a:t>02 April 2025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